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2" r:id="rId8"/>
    <p:sldId id="266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1195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2B6A-745F-4817-A035-DE458BDE64B8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CB0D-37C2-4745-826D-E300751CE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0" descr="250px-Coat_of_arms_of_Mexico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444" y="640080"/>
            <a:ext cx="4330311" cy="3931920"/>
          </a:xfrm>
          <a:prstGeom prst="rect">
            <a:avLst/>
          </a:prstGeom>
          <a:noFill/>
        </p:spPr>
      </p:pic>
      <p:pic>
        <p:nvPicPr>
          <p:cNvPr id="7" name="Picture 1" descr="600px-Great_Seal_of_the_United_States_%28obverse%29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457200"/>
            <a:ext cx="4297680" cy="42976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7782" y="4758597"/>
            <a:ext cx="8648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How </a:t>
            </a:r>
            <a:r>
              <a:rPr lang="en-US" b="1" dirty="0"/>
              <a:t>the emblems similar and different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 smtClean="0"/>
              <a:t>2. Why </a:t>
            </a:r>
            <a:r>
              <a:rPr lang="en-US" b="1" dirty="0"/>
              <a:t>did each country choose to include an eagle in their emblem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 smtClean="0"/>
              <a:t>3. What </a:t>
            </a:r>
            <a:r>
              <a:rPr lang="en-US" b="1" dirty="0"/>
              <a:t>do you think the specific items in each emblem represent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 smtClean="0"/>
              <a:t>4. What </a:t>
            </a:r>
            <a:r>
              <a:rPr lang="en-US" b="1" dirty="0"/>
              <a:t>message is being portrayed by each emblem?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Warm Up: 3/22/17 &amp; 3/23/17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7" t="1323" r="7692" b="3439"/>
          <a:stretch>
            <a:fillRect/>
          </a:stretch>
        </p:blipFill>
        <p:spPr bwMode="auto">
          <a:xfrm>
            <a:off x="304800" y="381000"/>
            <a:ext cx="44196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953000" y="348734"/>
            <a:ext cx="4191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Process: Exit Ticket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Must be written in complete sentences</a:t>
            </a: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Use evidence from your foldable to explain: </a:t>
            </a: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Who do the eagles represent in image 1?</a:t>
            </a:r>
          </a:p>
          <a:p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What events would explain image 2? 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036" y="3487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Image 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17992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Image 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81000"/>
          <a:ext cx="86106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Great Seal of the United States</a:t>
                      </a:r>
                    </a:p>
                    <a:p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the bald eagle holds a bundle of 13 arrows in its left talon (referring to the 13 original states)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 olive branch in its right talon symbolize that the United States has "a strong desire for peace, but will always be ready for war"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the olive branch is usually depicted with 13 leaves and 13 olives, again representing the 13 original states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the eagle has its head turned towards the olive branch, said to symbolize a preference for peace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its beak, the eagle clutches a scroll with the motto E pluribus Unum ("Out of Many, One")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over its head there appears a "glory" with 13 stars on a blue field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shield has 13 red and white stripes representing the 13 Colonies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Coat of Arms for Mexico</a:t>
                      </a:r>
                    </a:p>
                    <a:p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combative stance of the golden eagle meaning that they are ready to face the challenges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snake being devoured by the eagle means that the Mexican people will prevail over their enemies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catus</a:t>
                      </a: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with its thorny nature, represents Mexico's challenges and trouble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eagle defiantly standing on them means that the Mexican people will overcome these challenges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Earth and Water symbols represent Mexico's indigenous origins, melded together through the colonization and racial mixing of Europeans and Native Americans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Laurel and Oak leaves encircling the Coat of Arms represent victory and the martyrdom of those who have given their lives for Mexico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56" t="40189" r="14188" b="10166"/>
          <a:stretch>
            <a:fillRect/>
          </a:stretch>
        </p:blipFill>
        <p:spPr bwMode="auto">
          <a:xfrm>
            <a:off x="0" y="-2662"/>
            <a:ext cx="9144000" cy="68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600px-Great_Seal_of_the_United_States_%28obverse%29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78302"/>
            <a:ext cx="1737360" cy="1737360"/>
          </a:xfrm>
          <a:prstGeom prst="rect">
            <a:avLst/>
          </a:prstGeom>
          <a:noFill/>
        </p:spPr>
      </p:pic>
      <p:pic>
        <p:nvPicPr>
          <p:cNvPr id="5" name="Picture 0" descr="250px-Coat_of_arms_of_Mexico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2804" y="2863761"/>
            <a:ext cx="1913391" cy="17373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val 5"/>
          <p:cNvSpPr/>
          <p:nvPr/>
        </p:nvSpPr>
        <p:spPr>
          <a:xfrm>
            <a:off x="2590800" y="1676400"/>
            <a:ext cx="3276600" cy="3657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53761"/>
            <a:ext cx="922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What </a:t>
            </a:r>
            <a:r>
              <a:rPr lang="en-US" sz="2400" b="1" dirty="0"/>
              <a:t>area(s) provide evidence of the United States’ desire to expand?</a:t>
            </a:r>
          </a:p>
          <a:p>
            <a:r>
              <a:rPr lang="en-US" sz="2400" b="1" dirty="0" smtClean="0"/>
              <a:t>2. What </a:t>
            </a:r>
            <a:r>
              <a:rPr lang="en-US" sz="2400" b="1" dirty="0"/>
              <a:t>areas of Mexico could the U.S. try to gain into to further its expansion?</a:t>
            </a:r>
          </a:p>
          <a:p>
            <a:r>
              <a:rPr lang="en-US" sz="2400" b="1" dirty="0" smtClean="0"/>
              <a:t>3. Why </a:t>
            </a:r>
            <a:r>
              <a:rPr lang="en-US" sz="2400" b="1" dirty="0"/>
              <a:t>is Texas a separate color in the map?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Think-Write-Pair-Share:</a:t>
            </a:r>
          </a:p>
          <a:p>
            <a:pPr lvl="0"/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Based on each country’s eagle emblems, how is Texas statehood going to affect the relationship between the U.S. and Mexico?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0" descr="250px-Coat_of_arms_of_Mexico_sv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352800"/>
            <a:ext cx="3323261" cy="3017520"/>
          </a:xfrm>
          <a:prstGeom prst="rect">
            <a:avLst/>
          </a:prstGeom>
          <a:noFill/>
        </p:spPr>
      </p:pic>
      <p:pic>
        <p:nvPicPr>
          <p:cNvPr id="4" name="Picture 1" descr="600px-Great_Seal_of_the_United_States_%28obverse%29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3017520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43791"/>
              </p:ext>
            </p:extLst>
          </p:nvPr>
        </p:nvGraphicFramePr>
        <p:xfrm>
          <a:off x="76200" y="533400"/>
          <a:ext cx="8915400" cy="5347716"/>
        </p:xfrm>
        <a:graphic>
          <a:graphicData uri="http://schemas.openxmlformats.org/drawingml/2006/table">
            <a:tbl>
              <a:tblPr firstRow="1" firstCol="1" bandRow="1"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How </a:t>
                      </a:r>
                      <a:r>
                        <a:rPr lang="en-US" sz="3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Texas</a:t>
                      </a:r>
                      <a:endParaRPr lang="en-US" sz="36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5613" marR="4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Got </a:t>
                      </a:r>
                      <a:r>
                        <a:rPr lang="en-US" sz="36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Its</a:t>
                      </a:r>
                      <a:endParaRPr lang="en-US" sz="36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5613" marR="45613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Shape</a:t>
                      </a:r>
                      <a:endParaRPr lang="en-US" sz="36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5613" marR="45613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The U.S. - Mexican </a:t>
                      </a:r>
                      <a:r>
                        <a:rPr lang="en-US" sz="24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pp.330-333</a:t>
                      </a:r>
                      <a:endParaRPr lang="en-US" sz="24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5613" marR="4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The Treaty of Guadalupe </a:t>
                      </a:r>
                      <a:r>
                        <a:rPr lang="en-US" sz="24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Hidalgo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pp. 334-335</a:t>
                      </a:r>
                      <a:endParaRPr lang="en-US" sz="1800" b="1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5613" marR="4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The Compromise of </a:t>
                      </a:r>
                      <a:r>
                        <a:rPr lang="en-US" sz="24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1850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p. 335</a:t>
                      </a:r>
                      <a:endParaRPr lang="en-US" sz="18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5613" marR="4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7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1644"/>
            <a:ext cx="223202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"/>
          <a:stretch>
            <a:fillRect/>
          </a:stretch>
        </p:blipFill>
        <p:spPr bwMode="auto">
          <a:xfrm>
            <a:off x="3429000" y="1522131"/>
            <a:ext cx="216217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4190" r="6180" b="2234"/>
          <a:stretch>
            <a:fillRect/>
          </a:stretch>
        </p:blipFill>
        <p:spPr bwMode="auto">
          <a:xfrm>
            <a:off x="6312694" y="1631791"/>
            <a:ext cx="2157412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00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Date(s)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1059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Date(s)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311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Date(s)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90" y="0"/>
            <a:ext cx="389921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U.S.-Mexican War or </a:t>
            </a:r>
            <a:br>
              <a:rPr lang="en-US" sz="2400" dirty="0" smtClean="0"/>
            </a:br>
            <a:r>
              <a:rPr lang="en-US" sz="2400" dirty="0" smtClean="0"/>
              <a:t>The Mexican-American War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5105400" cy="6781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Dates: Mar. 13, 1846-Feb. 2, 1848</a:t>
            </a:r>
          </a:p>
          <a:p>
            <a:pPr marL="0" indent="0">
              <a:buNone/>
            </a:pPr>
            <a:r>
              <a:rPr lang="en-US" sz="4800" dirty="0" smtClean="0"/>
              <a:t>Why: MX angry at Annexation of TX and border disputes</a:t>
            </a:r>
            <a:endParaRPr lang="en-US" sz="4800" dirty="0"/>
          </a:p>
          <a:p>
            <a:pPr lvl="1"/>
            <a:r>
              <a:rPr lang="en-US" sz="4800" dirty="0"/>
              <a:t>MX claimed the Nueces River the US &amp; TX claimed the Rio </a:t>
            </a:r>
            <a:r>
              <a:rPr lang="en-US" sz="4800" dirty="0" smtClean="0"/>
              <a:t>Grande as the border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People Involved: </a:t>
            </a:r>
          </a:p>
          <a:p>
            <a:pPr lvl="1"/>
            <a:r>
              <a:rPr lang="en-US" sz="4800" dirty="0"/>
              <a:t>Gen. Zachary Taylor (U.S</a:t>
            </a:r>
            <a:r>
              <a:rPr lang="en-US" sz="4800" dirty="0" smtClean="0"/>
              <a:t>) </a:t>
            </a:r>
          </a:p>
          <a:p>
            <a:pPr lvl="2"/>
            <a:r>
              <a:rPr lang="en-US" sz="4800" dirty="0" smtClean="0"/>
              <a:t>forced MX to attack by taking U.S. soldiers to Rio Grande to “protect” TX </a:t>
            </a:r>
            <a:endParaRPr lang="en-US" sz="4800" dirty="0"/>
          </a:p>
          <a:p>
            <a:pPr lvl="1"/>
            <a:r>
              <a:rPr lang="en-US" sz="4800" dirty="0"/>
              <a:t>Pres. James K. Polk (U.S)</a:t>
            </a:r>
          </a:p>
          <a:p>
            <a:pPr lvl="2"/>
            <a:r>
              <a:rPr lang="en-US" sz="4800" dirty="0"/>
              <a:t>He wanted a war with </a:t>
            </a:r>
            <a:r>
              <a:rPr lang="en-US" sz="4800" dirty="0" smtClean="0"/>
              <a:t>MX (sent Gen. Taylor to Rio Grande)</a:t>
            </a:r>
            <a:endParaRPr lang="en-US" sz="4800" dirty="0"/>
          </a:p>
          <a:p>
            <a:pPr lvl="2"/>
            <a:r>
              <a:rPr lang="en-US" sz="4800" dirty="0"/>
              <a:t>Wants land (Manifest Destiny) including CA (MX Territory)</a:t>
            </a:r>
          </a:p>
          <a:p>
            <a:pPr lvl="1"/>
            <a:r>
              <a:rPr lang="en-US" sz="4800" dirty="0"/>
              <a:t>U.S. Congress </a:t>
            </a:r>
          </a:p>
          <a:p>
            <a:pPr lvl="2"/>
            <a:r>
              <a:rPr lang="en-US" altLang="en-US" sz="4800" dirty="0"/>
              <a:t>Many members of Congress opposed the war with Mexico.</a:t>
            </a:r>
          </a:p>
          <a:p>
            <a:pPr lvl="2"/>
            <a:r>
              <a:rPr lang="en-US" altLang="en-US" sz="4800" dirty="0"/>
              <a:t>Some felt that the president had forced the U.S. into the war, which was wrong because only Congress can approve war.</a:t>
            </a:r>
          </a:p>
          <a:p>
            <a:pPr lvl="2"/>
            <a:r>
              <a:rPr lang="en-US" altLang="en-US" sz="4800" dirty="0"/>
              <a:t>Others just thought it was wrong to take any territory from Mexico. </a:t>
            </a:r>
            <a:endParaRPr lang="en-US" sz="4800" dirty="0"/>
          </a:p>
          <a:p>
            <a:pPr lvl="1"/>
            <a:r>
              <a:rPr lang="en-US" sz="4800" dirty="0"/>
              <a:t>Gen. Antonio Lopez de Santa Anna (MX)</a:t>
            </a:r>
          </a:p>
          <a:p>
            <a:pPr marL="0" indent="0">
              <a:buNone/>
            </a:pPr>
            <a:r>
              <a:rPr lang="en-US" sz="4800" dirty="0" smtClean="0"/>
              <a:t>US Advantage: </a:t>
            </a:r>
          </a:p>
          <a:p>
            <a:pPr lvl="1"/>
            <a:r>
              <a:rPr lang="en-US" sz="4800" dirty="0" smtClean="0"/>
              <a:t>People</a:t>
            </a:r>
          </a:p>
          <a:p>
            <a:pPr lvl="2"/>
            <a:r>
              <a:rPr lang="en-US" sz="4800" dirty="0" smtClean="0"/>
              <a:t>U.S. 17 million people (116,000 soldiers) , MX 7 million people </a:t>
            </a:r>
            <a:endParaRPr lang="en-US" sz="4800" dirty="0"/>
          </a:p>
          <a:p>
            <a:pPr lvl="1"/>
            <a:r>
              <a:rPr lang="en-US" sz="4800" dirty="0"/>
              <a:t>Technology </a:t>
            </a:r>
            <a:endParaRPr lang="en-US" sz="4800" dirty="0" smtClean="0"/>
          </a:p>
          <a:p>
            <a:pPr lvl="2"/>
            <a:r>
              <a:rPr lang="en-US" sz="4800" dirty="0" smtClean="0"/>
              <a:t>Artillery (bigger/better guns  i.e. rifles, handguns and Colt revolver and more ammunition)</a:t>
            </a:r>
          </a:p>
          <a:p>
            <a:pPr lvl="2"/>
            <a:r>
              <a:rPr lang="en-US" sz="4800" dirty="0" smtClean="0"/>
              <a:t>Telegraph (faster ways to communicate)</a:t>
            </a:r>
            <a:endParaRPr lang="en-US" sz="4800" dirty="0"/>
          </a:p>
          <a:p>
            <a:pPr lvl="1"/>
            <a:r>
              <a:rPr lang="en-US" sz="4800" dirty="0" smtClean="0"/>
              <a:t>Economy</a:t>
            </a:r>
          </a:p>
          <a:p>
            <a:pPr lvl="2"/>
            <a:r>
              <a:rPr lang="en-US" sz="4800" dirty="0" smtClean="0"/>
              <a:t>U.S. growing economy, MX in debt</a:t>
            </a:r>
          </a:p>
          <a:p>
            <a:pPr marL="0" indent="0">
              <a:buNone/>
            </a:pPr>
            <a:r>
              <a:rPr lang="en-US" sz="4800" dirty="0" smtClean="0"/>
              <a:t>Deaths: </a:t>
            </a:r>
          </a:p>
          <a:p>
            <a:pPr lvl="1"/>
            <a:r>
              <a:rPr lang="en-US" altLang="en-US" sz="4800" dirty="0" smtClean="0"/>
              <a:t>One </a:t>
            </a:r>
            <a:r>
              <a:rPr lang="en-US" altLang="en-US" sz="4800" dirty="0"/>
              <a:t>out of ten American soldiers died in less than two years of </a:t>
            </a:r>
            <a:r>
              <a:rPr lang="en-US" altLang="en-US" sz="4800" dirty="0" smtClean="0"/>
              <a:t>service</a:t>
            </a:r>
          </a:p>
          <a:p>
            <a:pPr lvl="1"/>
            <a:r>
              <a:rPr lang="en-US" altLang="en-US" sz="4800" dirty="0" smtClean="0"/>
              <a:t>Disease </a:t>
            </a:r>
            <a:r>
              <a:rPr lang="en-US" altLang="en-US" sz="4800" dirty="0"/>
              <a:t>accounted for 7/8 of the </a:t>
            </a:r>
            <a:r>
              <a:rPr lang="en-US" altLang="en-US" sz="4800" dirty="0" smtClean="0"/>
              <a:t>deaths.</a:t>
            </a:r>
          </a:p>
          <a:p>
            <a:pPr lvl="1"/>
            <a:r>
              <a:rPr lang="en-US" altLang="en-US" sz="4800" dirty="0" smtClean="0"/>
              <a:t>Crowded</a:t>
            </a:r>
            <a:r>
              <a:rPr lang="en-US" altLang="en-US" sz="4800" dirty="0"/>
              <a:t>, unsanitary conditions and impure water led to dysentery, lice, and other diseases that spread rapidly. </a:t>
            </a:r>
            <a:endParaRPr lang="en-US" altLang="en-US" sz="4800" dirty="0" smtClean="0"/>
          </a:p>
          <a:p>
            <a:pPr lvl="1"/>
            <a:r>
              <a:rPr lang="en-US" altLang="en-US" sz="4800" dirty="0" smtClean="0"/>
              <a:t>12,518 </a:t>
            </a:r>
            <a:r>
              <a:rPr lang="en-US" altLang="en-US" sz="4800" dirty="0"/>
              <a:t>American soldiers died during the war</a:t>
            </a:r>
            <a:r>
              <a:rPr lang="en-US" altLang="en-US" sz="4800" dirty="0" smtClean="0"/>
              <a:t>.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The End: the U.S. under the command of Winfield Scott gradually began invading MX until they advanced to Mexico City where the city fell and the U.S. won the war </a:t>
            </a:r>
          </a:p>
          <a:p>
            <a:pPr lvl="2"/>
            <a:endParaRPr lang="en-US" sz="1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31242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13973" cy="58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63096b1cc84f926dce08-2a288a7a916836054a29c43306f07189.r73.cf2.rackcdn.com/12E7A84D-E71F-41A2-819F-531D617C666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5799" r="8535" b="10245"/>
          <a:stretch/>
        </p:blipFill>
        <p:spPr bwMode="auto">
          <a:xfrm>
            <a:off x="-1" y="1143000"/>
            <a:ext cx="5195415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5414" y="363915"/>
            <a:ext cx="37961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r>
              <a:rPr lang="en-US" sz="2400" dirty="0" smtClean="0"/>
              <a:t>When: Feb 2, 1848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Mexico's size was halved, while the size of the United States increased by a third.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California, Nevada, Utah, most of Arizona, and parts of New Mexico, Colorado and Wyoming were all included in the Mexican Cession.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Mexico recognized the annexation of Texas and acknowledged the southern border of Texas as the Rio Grande.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Mexico received $15 million.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The Treaty of Guadalupe </a:t>
            </a:r>
            <a:r>
              <a:rPr lang="en-US" sz="2800" b="1" dirty="0" smtClean="0">
                <a:solidFill>
                  <a:prstClr val="black"/>
                </a:solidFill>
              </a:rPr>
              <a:t>Hidalgo and the Mexican Cession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"/>
          <a:stretch/>
        </p:blipFill>
        <p:spPr bwMode="auto">
          <a:xfrm>
            <a:off x="152400" y="304800"/>
            <a:ext cx="4456615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8752" y="152400"/>
            <a:ext cx="430638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Compromise of 1850</a:t>
            </a:r>
          </a:p>
          <a:p>
            <a:pPr algn="ctr"/>
            <a:r>
              <a:rPr lang="en-US" sz="2800" b="1" dirty="0" smtClean="0"/>
              <a:t>(in regards to Texas)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Dates: 1/29/1850—compromise proposed by Sen. Henry Clay it took 8 months to pass (CA was admitted at this time as a free state)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Why? Slavery dispute (Santa Fe which was within Texas’ border was against slavery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plan established the border between Texas and New </a:t>
            </a:r>
            <a:r>
              <a:rPr lang="en-US" sz="2000" dirty="0" smtClean="0">
                <a:solidFill>
                  <a:prstClr val="black"/>
                </a:solidFill>
              </a:rPr>
              <a:t>Mexico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Texas received $10 million dollars for northern and western land </a:t>
            </a:r>
            <a:r>
              <a:rPr lang="en-US" sz="2000" dirty="0" smtClean="0"/>
              <a:t>claims</a:t>
            </a:r>
            <a:r>
              <a:rPr lang="en-US" sz="2000" dirty="0"/>
              <a:t> </a:t>
            </a:r>
            <a:r>
              <a:rPr lang="en-US" sz="2000" dirty="0" smtClean="0"/>
              <a:t>(agreed to pay off Texas’ debts)</a:t>
            </a:r>
            <a:endParaRPr lang="en-US" sz="20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present-day borders of Texas are formed.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Texas would remain a slave state.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92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2" y="0"/>
            <a:ext cx="90213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Westward Expansion: Gadsden Purchase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76200" y="5562599"/>
            <a:ext cx="9220200" cy="129540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1853 agreement to buy a strip of </a:t>
            </a:r>
            <a:r>
              <a:rPr lang="en-US" altLang="en-US" sz="2400" dirty="0" smtClean="0"/>
              <a:t>land from Mexico </a:t>
            </a:r>
            <a:r>
              <a:rPr lang="en-US" altLang="en-US" sz="2400" dirty="0"/>
              <a:t>in what is now the southern United States so that a railroad line could be built to the Gulf of California. It cost $10 </a:t>
            </a:r>
            <a:r>
              <a:rPr lang="en-US" altLang="en-US" sz="2400" dirty="0" smtClean="0"/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84164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965</Words>
  <Application>Microsoft Office PowerPoint</Application>
  <PresentationFormat>On-screen Show (4:3)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U.S.-Mexican War or  The Mexican-American War</vt:lpstr>
      <vt:lpstr>PowerPoint Presentation</vt:lpstr>
      <vt:lpstr>PowerPoint Presentation</vt:lpstr>
      <vt:lpstr>Westward Expansion: Gadsden Purchase 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MISHELLE.HALL</dc:creator>
  <cp:lastModifiedBy>Harris, Tyler</cp:lastModifiedBy>
  <cp:revision>29</cp:revision>
  <dcterms:created xsi:type="dcterms:W3CDTF">2013-11-08T22:00:00Z</dcterms:created>
  <dcterms:modified xsi:type="dcterms:W3CDTF">2017-03-24T15:33:49Z</dcterms:modified>
</cp:coreProperties>
</file>